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016B-F008-4CB4-95D4-F87491305B2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5508-C479-41CE-A67E-06EA69314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1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1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FF9381-81F1-4D67-949F-8E960B1BFA1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19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1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95B1EB-178B-43CD-9AC1-228820C4525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12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912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C4AFA8-D931-4C77-BED5-82C1A227EC8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9120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9120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8D6AD6-9C27-48BB-A226-E91B21AE49D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22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922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0C682E-E1C2-4C56-A6BB-D5A18342329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9223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9223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A76685-90D7-4FE4-A554-5AC00F07ABD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32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932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9A3C57-3309-4407-8B33-BB39416B6F2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9325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9325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64295C0-54B6-49AF-AA63-E9FA013F736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3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30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DDB9E0-8760-4115-A5B2-9D0305796E0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30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301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ED6C17-558C-42AD-9727-06A22CFD2C6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4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40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E35D06-C5BA-4AB4-9743-92711DBB216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403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403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F73288-067B-4E0F-B855-D281586C462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50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50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A6BBD0-0DA1-4A69-8782-23D80D2A2BF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506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506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33512A-4E7E-44FA-BE80-A4C2C1546C1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60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6972F7-0784-4644-A774-9458B1D311E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608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608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53975E-DCC9-4CE5-8399-17144355276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71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7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7A6A55-5D70-484E-9768-86020BBEBEA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71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711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AECDFD-0E94-42B0-B8A9-1653EB7BA8F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81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81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6341DA5-AAB4-4009-98CD-B06C8948FCC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81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813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D50B82-0CA0-4967-8F03-6600653D352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9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891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2563A2-B5EB-4DB4-95D1-6DAC47B8C11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8915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8915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B3F5C3-33E9-4A1E-AFA4-9C114362321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01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901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D22BB7-B5FD-4BF4-944C-A2C53122E58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901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901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81C991-E34E-4B57-81E8-27C57BD96D6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1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14A80141-9550-45E2-9A98-73C55CC8321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7E9B28AC-0FF7-4B8D-ACC1-9A9726591C03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Non-Refundable Credits </a:t>
            </a:r>
            <a:br>
              <a:rPr lang="en-US" smtClean="0"/>
            </a:br>
            <a:r>
              <a:rPr lang="en-US" smtClean="0"/>
              <a:t>Child and Dependent Care Credit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 Line 48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Tabs G, 5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0" name="~PP22742.WAV">
            <a:hlinkClick r:id="" action="ppaction://media"/>
          </p:cNvPr>
          <p:cNvPicPr>
            <a:picLocks noRot="1" noChangeAspect="1"/>
          </p:cNvPicPr>
          <p:nvPr>
            <a:wavAudioFile r:embed="rId1" name="~PP21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4491-22 Credit for Child and Dependent Care Expenses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27853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85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A239DC-4BF1-44ED-8AB2-1E82AA1C6EC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7853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63145"/>
      </p:ext>
    </p:extLst>
  </p:cSld>
  <p:clrMapOvr>
    <a:masterClrMapping/>
  </p:clrMapOvr>
  <p:transition advTm="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Child/Dependent Care </a:t>
            </a:r>
            <a:br>
              <a:rPr lang="en-US" sz="4000" smtClean="0"/>
            </a:br>
            <a:r>
              <a:rPr lang="en-US" sz="4000" smtClean="0"/>
              <a:t>Joint Return Test</a:t>
            </a:r>
          </a:p>
        </p:txBody>
      </p:sp>
      <p:sp>
        <p:nvSpPr>
          <p:cNvPr id="287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Generally, married couples who wish to take the child and dependent care credit must file a joint return.  However, taxpayers can be considered unmarried if they file a separate return and:</a:t>
            </a:r>
          </a:p>
          <a:p>
            <a:pPr lvl="1" eaLnBrk="1" hangingPunct="1"/>
            <a:r>
              <a:rPr lang="en-US" sz="2400" smtClean="0"/>
              <a:t>are legally separated on the last day of tax year </a:t>
            </a:r>
            <a:r>
              <a:rPr lang="en-US" sz="2400" b="1" smtClean="0"/>
              <a:t>(Single)</a:t>
            </a:r>
            <a:r>
              <a:rPr lang="en-US" sz="2400" smtClean="0"/>
              <a:t>, or</a:t>
            </a:r>
          </a:p>
          <a:p>
            <a:pPr lvl="1" eaLnBrk="1" hangingPunct="1"/>
            <a:r>
              <a:rPr lang="en-US" sz="2400" smtClean="0"/>
              <a:t>lived apart from their spouse for the last 6 months of the year and paid more than half the cost of providing a home which was also the main home of the qualifying person for more than half the year </a:t>
            </a:r>
            <a:r>
              <a:rPr lang="en-US" sz="2400" b="1" smtClean="0"/>
              <a:t>(HOH)</a:t>
            </a:r>
            <a:endParaRPr lang="en-US" sz="2400" smtClean="0"/>
          </a:p>
          <a:p>
            <a:pPr lvl="1" eaLnBrk="1" hangingPunct="1"/>
            <a:endParaRPr lang="en-US" smtClean="0"/>
          </a:p>
        </p:txBody>
      </p:sp>
      <p:pic>
        <p:nvPicPr>
          <p:cNvPr id="8" name="~PP22804.WAV">
            <a:hlinkClick r:id="" action="ppaction://media"/>
          </p:cNvPr>
          <p:cNvPicPr>
            <a:picLocks noRot="1" noChangeAspect="1"/>
          </p:cNvPicPr>
          <p:nvPr>
            <a:wavAudioFile r:embed="rId1" name="~PP291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7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B34AD6-7C24-41FB-932B-674E37309CA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28775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14737"/>
      </p:ext>
    </p:extLst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Child/Dependent Care </a:t>
            </a:r>
            <a:br>
              <a:rPr lang="en-US" sz="4000" smtClean="0"/>
            </a:br>
            <a:r>
              <a:rPr lang="en-US" sz="4000" smtClean="0"/>
              <a:t>Provider Identification Test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Must have Provider Identification to efile</a:t>
            </a:r>
          </a:p>
          <a:p>
            <a:pPr lvl="1" eaLnBrk="1" hangingPunct="1"/>
            <a:r>
              <a:rPr lang="en-US" sz="2400" smtClean="0"/>
              <a:t>Provider name, address, and EIN/SSN</a:t>
            </a:r>
          </a:p>
          <a:p>
            <a:pPr lvl="1" eaLnBrk="1" hangingPunct="1"/>
            <a:r>
              <a:rPr lang="en-US" sz="2400" smtClean="0"/>
              <a:t>Form W-10 “Dependent Care Provider ID and Certification” is one source of this info</a:t>
            </a:r>
          </a:p>
          <a:p>
            <a:pPr lvl="1" eaLnBrk="1" hangingPunct="1"/>
            <a:r>
              <a:rPr lang="en-US" sz="2400" smtClean="0"/>
              <a:t>If provider is Household Employee, need copy of provider’s W-4 </a:t>
            </a:r>
          </a:p>
          <a:p>
            <a:pPr eaLnBrk="1" hangingPunct="1"/>
            <a:r>
              <a:rPr lang="en-US" sz="2800" smtClean="0"/>
              <a:t>If provider info is not available</a:t>
            </a:r>
          </a:p>
          <a:p>
            <a:pPr lvl="1" eaLnBrk="1" hangingPunct="1"/>
            <a:r>
              <a:rPr lang="en-US" sz="2400" smtClean="0"/>
              <a:t>Show due diligence to get</a:t>
            </a:r>
          </a:p>
          <a:p>
            <a:pPr lvl="1" eaLnBrk="1" hangingPunct="1"/>
            <a:r>
              <a:rPr lang="en-US" sz="2400" smtClean="0"/>
              <a:t>File paper return</a:t>
            </a:r>
          </a:p>
          <a:p>
            <a:pPr eaLnBrk="1" hangingPunct="1"/>
            <a:r>
              <a:rPr lang="en-US" sz="2800" smtClean="0"/>
              <a:t>Payments to your dependents do not qualify </a:t>
            </a:r>
            <a:endParaRPr lang="en-US" sz="2800" b="1" smtClean="0"/>
          </a:p>
        </p:txBody>
      </p:sp>
      <p:pic>
        <p:nvPicPr>
          <p:cNvPr id="9" name="~PP22820.WAV">
            <a:hlinkClick r:id="" action="ppaction://media"/>
          </p:cNvPr>
          <p:cNvPicPr>
            <a:picLocks noRot="1" noChangeAspect="1"/>
          </p:cNvPicPr>
          <p:nvPr>
            <a:wavAudioFile r:embed="rId1" name="~PP259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8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3D5520-6E1F-4C55-873E-B3B3BF65FB0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28877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3396"/>
      </p:ext>
    </p:extLst>
  </p:cSld>
  <p:clrMapOvr>
    <a:masterClrMapping/>
  </p:clrMapOvr>
  <p:transition advTm="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about employer-provided dependent care benefits?</a:t>
            </a:r>
          </a:p>
        </p:txBody>
      </p:sp>
      <p:sp>
        <p:nvSpPr>
          <p:cNvPr id="289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 W-2’s carefully for Dependent Care Benefits (DCB) – amount is shown in Box 10</a:t>
            </a:r>
          </a:p>
          <a:p>
            <a:pPr eaLnBrk="1" hangingPunct="1"/>
            <a:r>
              <a:rPr lang="en-US" smtClean="0"/>
              <a:t>If TP receives dependent care benefits from employer, complete page 2 of Form 2441</a:t>
            </a:r>
          </a:p>
          <a:p>
            <a:pPr eaLnBrk="1" hangingPunct="1"/>
            <a:r>
              <a:rPr lang="en-US" smtClean="0"/>
              <a:t>Overall limit of $3,000/$6,000 is reduced, dollar for dollar, by any reimbursement excluded from taxpayer’s income</a:t>
            </a:r>
          </a:p>
        </p:txBody>
      </p:sp>
      <p:pic>
        <p:nvPicPr>
          <p:cNvPr id="9" name="~PP12820.WAV">
            <a:hlinkClick r:id="" action="ppaction://media"/>
          </p:cNvPr>
          <p:cNvPicPr>
            <a:picLocks noRot="1" noChangeAspect="1"/>
          </p:cNvPicPr>
          <p:nvPr>
            <a:wavAudioFile r:embed="rId1" name="~PP165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9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5237DE-6B85-40B7-9B80-817C10BACCB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28979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2111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CHILD/DEPENDENT CARE QUIZ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Joe &amp; Mary have one child, 10, a dependent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Both work and leave their child with a day care center - Their AGI is $33,000 and tax liability before credits is $1,100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Day care center was paid $250 per month for a total of $3,000 for 2010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The expenses are necessary so that both Joe and Mary can work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Can they claim the credit?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dirty="0"/>
          </a:p>
        </p:txBody>
      </p:sp>
      <p:sp>
        <p:nvSpPr>
          <p:cNvPr id="2908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90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C3E170-A06E-473F-8974-EC48EDF8FBC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290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5368" name="~PP128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8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065661"/>
      </p:ext>
    </p:extLst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CDC Answer</a:t>
            </a:r>
          </a:p>
        </p:txBody>
      </p:sp>
      <p:sp>
        <p:nvSpPr>
          <p:cNvPr id="291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Determine eligibility</a:t>
            </a:r>
          </a:p>
          <a:p>
            <a:pPr lvl="1" eaLnBrk="1" hangingPunct="1"/>
            <a:r>
              <a:rPr lang="en-US" smtClean="0"/>
              <a:t>Pub 4012: Page G-1&amp;2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YES, credit is available</a:t>
            </a:r>
          </a:p>
        </p:txBody>
      </p:sp>
      <p:sp>
        <p:nvSpPr>
          <p:cNvPr id="2918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91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67662E-2DBD-4723-A1EC-CA93FB768CA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2918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6392" name="~PP928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94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20136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279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Credit </a:t>
            </a:r>
          </a:p>
          <a:p>
            <a:pPr lvl="1" eaLnBrk="1" hangingPunct="1"/>
            <a:r>
              <a:rPr lang="en-US" smtClean="0"/>
              <a:t>a dollar-for-dollar reduction of the tax liability</a:t>
            </a:r>
          </a:p>
          <a:p>
            <a:pPr eaLnBrk="1" hangingPunct="1"/>
            <a:r>
              <a:rPr lang="en-US" smtClean="0"/>
              <a:t>Non-Refundable Credit</a:t>
            </a:r>
          </a:p>
          <a:p>
            <a:pPr lvl="1" eaLnBrk="1" hangingPunct="1"/>
            <a:r>
              <a:rPr lang="en-US" smtClean="0"/>
              <a:t>can reduce the tax to zero, but does not provide a refund</a:t>
            </a:r>
          </a:p>
          <a:p>
            <a:pPr eaLnBrk="1" hangingPunct="1"/>
            <a:r>
              <a:rPr lang="en-US" smtClean="0"/>
              <a:t>Refundable Credit</a:t>
            </a:r>
          </a:p>
          <a:p>
            <a:pPr lvl="1" eaLnBrk="1" hangingPunct="1"/>
            <a:r>
              <a:rPr lang="en-US" smtClean="0"/>
              <a:t>can reduce the tax to zero and provide a refund</a:t>
            </a:r>
          </a:p>
        </p:txBody>
      </p:sp>
      <p:pic>
        <p:nvPicPr>
          <p:cNvPr id="8" name="~PP92757.WAV">
            <a:hlinkClick r:id="" action="ppaction://media"/>
          </p:cNvPr>
          <p:cNvPicPr>
            <a:picLocks noRot="1" noChangeAspect="1"/>
          </p:cNvPicPr>
          <p:nvPr>
            <a:wavAudioFile r:embed="rId1" name="~PP99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9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E3ADC2-5B65-43A3-9F3C-2BA8F219107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7955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28187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the Child &amp; Dependent Care Credit?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deduct portion of child care expenses</a:t>
            </a:r>
          </a:p>
          <a:p>
            <a:pPr lvl="1" eaLnBrk="1" hangingPunct="1"/>
            <a:r>
              <a:rPr lang="en-US" smtClean="0"/>
              <a:t>Pay for care in order to work or look for work</a:t>
            </a:r>
          </a:p>
          <a:p>
            <a:pPr lvl="1" eaLnBrk="1" hangingPunct="1"/>
            <a:r>
              <a:rPr lang="en-US" smtClean="0"/>
              <a:t>Have a qualifying person:</a:t>
            </a:r>
          </a:p>
          <a:p>
            <a:pPr lvl="2" eaLnBrk="1" hangingPunct="1"/>
            <a:r>
              <a:rPr lang="en-US" smtClean="0"/>
              <a:t>Dependent child under 13</a:t>
            </a:r>
          </a:p>
          <a:p>
            <a:pPr lvl="2" eaLnBrk="1" hangingPunct="1"/>
            <a:r>
              <a:rPr lang="en-US" smtClean="0"/>
              <a:t>Spouse or dependent unable to care for self</a:t>
            </a:r>
          </a:p>
          <a:p>
            <a:pPr eaLnBrk="1" hangingPunct="1"/>
            <a:r>
              <a:rPr lang="en-US" smtClean="0"/>
              <a:t>Credit can be 20% to 35% of expenses</a:t>
            </a:r>
          </a:p>
          <a:p>
            <a:pPr eaLnBrk="1" hangingPunct="1"/>
            <a:r>
              <a:rPr lang="en-US" smtClean="0"/>
              <a:t>Non-Refundable Credit</a:t>
            </a:r>
          </a:p>
          <a:p>
            <a:pPr eaLnBrk="1" hangingPunct="1"/>
            <a:r>
              <a:rPr lang="en-US" smtClean="0"/>
              <a:t>Use Form 2441 to calculate credit</a:t>
            </a:r>
          </a:p>
        </p:txBody>
      </p:sp>
      <p:pic>
        <p:nvPicPr>
          <p:cNvPr id="9" name="~PP12757.WAV">
            <a:hlinkClick r:id="" action="ppaction://media"/>
          </p:cNvPr>
          <p:cNvPicPr>
            <a:picLocks noRot="1" noChangeAspect="1"/>
          </p:cNvPicPr>
          <p:nvPr>
            <a:wavAudioFile r:embed="rId1" name="~PP17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0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505735-FA31-4934-9814-D48D3D99ED8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28058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6353"/>
      </p:ext>
    </p:extLst>
  </p:cSld>
  <p:clrMapOvr>
    <a:masterClrMapping/>
  </p:clrMapOvr>
  <p:transition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 &amp; Dependent Care Credit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TP has Dependent Care Expenses, check the “DC” block opposite dependent’s name on Main Information Sheet</a:t>
            </a:r>
          </a:p>
          <a:p>
            <a:pPr eaLnBrk="1" hangingPunct="1"/>
            <a:r>
              <a:rPr lang="en-US" smtClean="0"/>
              <a:t>Use Tax Wise link to Form 2441 and enter data on page 1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9" name="~PP12773.WAV">
            <a:hlinkClick r:id="" action="ppaction://media"/>
          </p:cNvPr>
          <p:cNvPicPr>
            <a:picLocks noRot="1" noChangeAspect="1"/>
          </p:cNvPicPr>
          <p:nvPr>
            <a:wavAudioFile r:embed="rId1" name="~PP151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16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5AA0D1-5FBD-43F6-8197-8260479B805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281607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5211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Qualifying Tests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Qualifying Person test</a:t>
            </a:r>
          </a:p>
          <a:p>
            <a:pPr eaLnBrk="1" hangingPunct="1"/>
            <a:r>
              <a:rPr lang="en-US" smtClean="0"/>
              <a:t>Earned Income test</a:t>
            </a:r>
          </a:p>
          <a:p>
            <a:pPr eaLnBrk="1" hangingPunct="1"/>
            <a:r>
              <a:rPr lang="en-US" smtClean="0"/>
              <a:t>Work-related expense test</a:t>
            </a:r>
          </a:p>
          <a:p>
            <a:pPr eaLnBrk="1" hangingPunct="1"/>
            <a:r>
              <a:rPr lang="en-US" smtClean="0"/>
              <a:t>Joint return test</a:t>
            </a:r>
          </a:p>
          <a:p>
            <a:pPr eaLnBrk="1" hangingPunct="1"/>
            <a:r>
              <a:rPr lang="en-US" smtClean="0"/>
              <a:t>Provider identification test</a:t>
            </a:r>
          </a:p>
        </p:txBody>
      </p:sp>
      <p:pic>
        <p:nvPicPr>
          <p:cNvPr id="8" name="~PP82773.WAV">
            <a:hlinkClick r:id="" action="ppaction://media"/>
          </p:cNvPr>
          <p:cNvPicPr>
            <a:picLocks noRot="1" noChangeAspect="1"/>
          </p:cNvPicPr>
          <p:nvPr>
            <a:wavAudioFile r:embed="rId1" name="~PP8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2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53E69B-4D94-4685-A4A3-267168FE365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28263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9459"/>
      </p:ext>
    </p:extLst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smtClean="0"/>
              <a:t>Child &amp; Dependent Care </a:t>
            </a:r>
            <a:br>
              <a:rPr lang="en-US" sz="3800" smtClean="0"/>
            </a:br>
            <a:r>
              <a:rPr lang="en-US" sz="3800" smtClean="0"/>
              <a:t>Qualifying Person(s)</a:t>
            </a:r>
          </a:p>
        </p:txBody>
      </p:sp>
      <p:sp>
        <p:nvSpPr>
          <p:cNvPr id="395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Your child who is TP dependent and </a:t>
            </a:r>
            <a:r>
              <a:rPr lang="en-US" sz="24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under age 13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yrs</a:t>
            </a:r>
            <a:r>
              <a:rPr lang="en-US" sz="2400" dirty="0" smtClean="0"/>
              <a:t> when care is provided (can be any portion of year)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Permanently disabled child any 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Your disabled spouse who is unable to care for self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Any other disabled person who lived with you more than 6 months 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Is your dependent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Any person who would have qualified as your dependent except his/her income exceeded </a:t>
            </a:r>
            <a:r>
              <a:rPr lang="en-US" sz="2000" smtClean="0"/>
              <a:t>$3,700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Note: TP does not have to pay over half the cost of keeping up a home for the qualifying person</a:t>
            </a:r>
          </a:p>
        </p:txBody>
      </p:sp>
      <p:pic>
        <p:nvPicPr>
          <p:cNvPr id="9" name="~PP12789.WAV">
            <a:hlinkClick r:id="" action="ppaction://media"/>
          </p:cNvPr>
          <p:cNvPicPr>
            <a:picLocks noRot="1" noChangeAspect="1"/>
          </p:cNvPicPr>
          <p:nvPr>
            <a:wavAudioFile r:embed="rId1" name="~PP165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3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9D3A7D-CC8D-4567-9ADC-FC3A7266C5B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2836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15255"/>
      </p:ext>
    </p:extLst>
  </p:cSld>
  <p:clrMapOvr>
    <a:masterClrMapping/>
  </p:clrMapOvr>
  <p:transition advTm="9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Child/Dependent Care </a:t>
            </a:r>
            <a:br>
              <a:rPr lang="en-US" sz="4000" smtClean="0"/>
            </a:br>
            <a:r>
              <a:rPr lang="en-US" sz="4000" smtClean="0"/>
              <a:t>Earned Income Test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TP (and spouse) must have earned income: wages, tips, or net self-employment</a:t>
            </a:r>
          </a:p>
          <a:p>
            <a:pPr eaLnBrk="1" hangingPunct="1">
              <a:buFont typeface="Wingdings" charset="2"/>
              <a:buChar char="n"/>
              <a:defRPr/>
            </a:pPr>
            <a:endParaRPr lang="en-US" dirty="0" smtClean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dirty="0" smtClean="0"/>
              <a:t>Spouse considered to have earned income if full-time student during any 5 months of year or incapable of self-care for some period during the year then imputed for that period is: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dirty="0" smtClean="0"/>
              <a:t>1 qualifying person: $250/month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dirty="0" smtClean="0"/>
              <a:t>2 qualifying persons: $500/month</a:t>
            </a:r>
          </a:p>
          <a:p>
            <a:pPr lvl="1" eaLnBrk="1" hangingPunct="1">
              <a:buFont typeface="Wingdings" charset="2"/>
              <a:buChar char="n"/>
              <a:defRPr/>
            </a:pPr>
            <a:endParaRPr lang="en-US" dirty="0" smtClean="0"/>
          </a:p>
          <a:p>
            <a:pPr lvl="1" eaLnBrk="1" hangingPunct="1">
              <a:buFont typeface="Wingdings" charset="2"/>
              <a:buChar char="n"/>
              <a:defRPr/>
            </a:pPr>
            <a:endParaRPr lang="en-US" dirty="0" smtClean="0"/>
          </a:p>
        </p:txBody>
      </p:sp>
      <p:pic>
        <p:nvPicPr>
          <p:cNvPr id="9" name="~PP22789.WAV">
            <a:hlinkClick r:id="" action="ppaction://media"/>
          </p:cNvPr>
          <p:cNvPicPr>
            <a:picLocks noRot="1" noChangeAspect="1"/>
          </p:cNvPicPr>
          <p:nvPr>
            <a:wavAudioFile r:embed="rId1" name="~PP296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4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171097-114D-4912-AE55-458001D552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28467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9414"/>
      </p:ext>
    </p:extLst>
  </p:cSld>
  <p:clrMapOvr>
    <a:masterClrMapping/>
  </p:clrMapOvr>
  <p:transition advTm="6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Child/Dependent Care </a:t>
            </a:r>
            <a:br>
              <a:rPr lang="en-US" sz="4000" smtClean="0"/>
            </a:br>
            <a:r>
              <a:rPr lang="en-US" sz="4000" smtClean="0"/>
              <a:t>Work-Related Expense Test</a:t>
            </a:r>
          </a:p>
        </p:txBody>
      </p:sp>
      <p:sp>
        <p:nvSpPr>
          <p:cNvPr id="285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Expenses are considered work-related only if both of the following are true:</a:t>
            </a:r>
          </a:p>
          <a:p>
            <a:pPr lvl="1" eaLnBrk="1" hangingPunct="1"/>
            <a:r>
              <a:rPr lang="en-US" smtClean="0"/>
              <a:t>The expenses allow the taxpayer (and spouse, if married) to work or look for work, and</a:t>
            </a:r>
          </a:p>
          <a:p>
            <a:pPr lvl="1" eaLnBrk="1" hangingPunct="1"/>
            <a:r>
              <a:rPr lang="en-US" smtClean="0"/>
              <a:t>The expenses are for a qualifying person’s care, and to provide for that person’s well-being and protection</a:t>
            </a:r>
          </a:p>
        </p:txBody>
      </p:sp>
      <p:pic>
        <p:nvPicPr>
          <p:cNvPr id="8" name="~PP42804.WAV">
            <a:hlinkClick r:id="" action="ppaction://media"/>
          </p:cNvPr>
          <p:cNvPicPr>
            <a:picLocks noRot="1" noChangeAspect="1"/>
          </p:cNvPicPr>
          <p:nvPr>
            <a:wavAudioFile r:embed="rId1" name="~PP43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5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FE0464-2EFC-4070-B28C-E5B51A00CBA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28570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560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expenses do not qualify as work-related?</a:t>
            </a:r>
          </a:p>
        </p:txBody>
      </p:sp>
      <p:sp>
        <p:nvSpPr>
          <p:cNvPr id="286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Education, for example, expenses to attend kindergarten or higher grade</a:t>
            </a:r>
          </a:p>
          <a:p>
            <a:pPr eaLnBrk="1" hangingPunct="1"/>
            <a:r>
              <a:rPr lang="en-US" smtClean="0"/>
              <a:t>The cost of sending child to an overnight camp</a:t>
            </a:r>
          </a:p>
          <a:p>
            <a:pPr eaLnBrk="1" hangingPunct="1"/>
            <a:r>
              <a:rPr lang="en-US" smtClean="0"/>
              <a:t>The cost of transporting a qualifying person from the taxpayer’s home to the care location and back</a:t>
            </a:r>
          </a:p>
        </p:txBody>
      </p:sp>
      <p:pic>
        <p:nvPicPr>
          <p:cNvPr id="8" name="~PP12804.WAV">
            <a:hlinkClick r:id="" action="ppaction://media"/>
          </p:cNvPr>
          <p:cNvPicPr>
            <a:picLocks noRot="1" noChangeAspect="1"/>
          </p:cNvPicPr>
          <p:nvPr>
            <a:wavAudioFile r:embed="rId1" name="~PP126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6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ED96457-B7E5-4159-BC0C-87403C3B5A7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2867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1694"/>
      </p:ext>
    </p:extLst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960</Words>
  <Application>Microsoft Office PowerPoint</Application>
  <PresentationFormat>On-screen Show (4:3)</PresentationFormat>
  <Paragraphs>170</Paragraphs>
  <Slides>14</Slides>
  <Notes>12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NJ Template 06</vt:lpstr>
      <vt:lpstr>Non-Refundable Credits  Child and Dependent Care Credit</vt:lpstr>
      <vt:lpstr>Definitions</vt:lpstr>
      <vt:lpstr>What is the Child &amp; Dependent Care Credit?</vt:lpstr>
      <vt:lpstr>Child &amp; Dependent Care Credit</vt:lpstr>
      <vt:lpstr>Qualifying Tests</vt:lpstr>
      <vt:lpstr>Child &amp; Dependent Care  Qualifying Person(s)</vt:lpstr>
      <vt:lpstr>Child/Dependent Care  Earned Income Test</vt:lpstr>
      <vt:lpstr>Child/Dependent Care  Work-Related Expense Test</vt:lpstr>
      <vt:lpstr>What expenses do not qualify as work-related?</vt:lpstr>
      <vt:lpstr>Child/Dependent Care  Joint Return Test</vt:lpstr>
      <vt:lpstr>Child/Dependent Care  Provider Identification Test</vt:lpstr>
      <vt:lpstr>What about employer-provided dependent care benefits?</vt:lpstr>
      <vt:lpstr>CHILD/DEPENDENT CARE QUIZ</vt:lpstr>
      <vt:lpstr>CDC Answer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Non-Refundable Credits  Child and Dependent Care Credit</dc:title>
  <dc:creator>HershAl</dc:creator>
  <cp:lastModifiedBy>HershAl</cp:lastModifiedBy>
  <cp:revision>2</cp:revision>
  <dcterms:created xsi:type="dcterms:W3CDTF">2012-01-07T00:34:33Z</dcterms:created>
  <dcterms:modified xsi:type="dcterms:W3CDTF">2012-01-07T00:34:34Z</dcterms:modified>
</cp:coreProperties>
</file>